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70" r:id="rId3"/>
  </p:sldMasterIdLst>
  <p:notesMasterIdLst>
    <p:notesMasterId r:id="rId46"/>
  </p:notesMasterIdLst>
  <p:handoutMasterIdLst>
    <p:handoutMasterId r:id="rId47"/>
  </p:handoutMasterIdLst>
  <p:sldIdLst>
    <p:sldId id="266" r:id="rId4"/>
    <p:sldId id="550" r:id="rId5"/>
    <p:sldId id="510" r:id="rId6"/>
    <p:sldId id="511" r:id="rId7"/>
    <p:sldId id="512" r:id="rId8"/>
    <p:sldId id="513" r:id="rId9"/>
    <p:sldId id="514" r:id="rId10"/>
    <p:sldId id="515" r:id="rId11"/>
    <p:sldId id="516" r:id="rId12"/>
    <p:sldId id="517" r:id="rId13"/>
    <p:sldId id="518" r:id="rId14"/>
    <p:sldId id="519" r:id="rId15"/>
    <p:sldId id="520" r:id="rId16"/>
    <p:sldId id="521" r:id="rId17"/>
    <p:sldId id="522" r:id="rId18"/>
    <p:sldId id="523" r:id="rId19"/>
    <p:sldId id="524" r:id="rId20"/>
    <p:sldId id="525" r:id="rId21"/>
    <p:sldId id="526" r:id="rId22"/>
    <p:sldId id="527" r:id="rId23"/>
    <p:sldId id="528" r:id="rId24"/>
    <p:sldId id="529" r:id="rId25"/>
    <p:sldId id="530" r:id="rId26"/>
    <p:sldId id="531" r:id="rId27"/>
    <p:sldId id="532" r:id="rId28"/>
    <p:sldId id="533" r:id="rId29"/>
    <p:sldId id="534" r:id="rId30"/>
    <p:sldId id="535" r:id="rId31"/>
    <p:sldId id="536" r:id="rId32"/>
    <p:sldId id="537" r:id="rId33"/>
    <p:sldId id="538" r:id="rId34"/>
    <p:sldId id="539" r:id="rId35"/>
    <p:sldId id="540" r:id="rId36"/>
    <p:sldId id="541" r:id="rId37"/>
    <p:sldId id="542" r:id="rId38"/>
    <p:sldId id="543" r:id="rId39"/>
    <p:sldId id="544" r:id="rId40"/>
    <p:sldId id="545" r:id="rId41"/>
    <p:sldId id="551" r:id="rId42"/>
    <p:sldId id="546" r:id="rId43"/>
    <p:sldId id="435" r:id="rId44"/>
    <p:sldId id="552"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567BE6-4E2E-2A45-BD72-59F9659A3211}">
          <p14:sldIdLst>
            <p14:sldId id="266"/>
            <p14:sldId id="550"/>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51"/>
            <p14:sldId id="546"/>
            <p14:sldId id="435"/>
            <p14:sldId id="5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2B5"/>
    <a:srgbClr val="5F6C7E"/>
    <a:srgbClr val="FFFFFF"/>
    <a:srgbClr val="5F6C7D"/>
    <a:srgbClr val="4D586B"/>
    <a:srgbClr val="BB4646"/>
    <a:srgbClr val="02A2B5"/>
    <a:srgbClr val="4687AC"/>
    <a:srgbClr val="6A99A8"/>
    <a:srgbClr val="4079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85353" autoAdjust="0"/>
  </p:normalViewPr>
  <p:slideViewPr>
    <p:cSldViewPr snapToGrid="0" snapToObjects="1">
      <p:cViewPr varScale="1">
        <p:scale>
          <a:sx n="148" d="100"/>
          <a:sy n="148" d="100"/>
        </p:scale>
        <p:origin x="600"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1" d="100"/>
          <a:sy n="71" d="100"/>
        </p:scale>
        <p:origin x="3592" y="184"/>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52"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DFD447-ACB1-BC49-B8EF-23729E0A333F}" type="datetimeFigureOut">
              <a:rPr lang="en-US" smtClean="0"/>
              <a:t>8/2/17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F598F-7A46-204A-ADDD-A1229C86B248}" type="slidenum">
              <a:rPr lang="en-US" smtClean="0"/>
              <a:t>‹#›</a:t>
            </a:fld>
            <a:endParaRPr lang="en-US"/>
          </a:p>
        </p:txBody>
      </p:sp>
    </p:spTree>
    <p:extLst>
      <p:ext uri="{BB962C8B-B14F-4D97-AF65-F5344CB8AC3E}">
        <p14:creationId xmlns:p14="http://schemas.microsoft.com/office/powerpoint/2010/main" val="186536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81E7F-E132-6445-AEED-102945CD4C20}" type="datetimeFigureOut">
              <a:rPr lang="en-US" smtClean="0"/>
              <a:t>8/2/17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1F886-8654-8C47-A174-271FD89A872A}" type="slidenum">
              <a:rPr lang="en-US" smtClean="0"/>
              <a:t>‹#›</a:t>
            </a:fld>
            <a:endParaRPr lang="en-US"/>
          </a:p>
        </p:txBody>
      </p:sp>
    </p:spTree>
    <p:extLst>
      <p:ext uri="{BB962C8B-B14F-4D97-AF65-F5344CB8AC3E}">
        <p14:creationId xmlns:p14="http://schemas.microsoft.com/office/powerpoint/2010/main" val="117689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and welcome back.</a:t>
            </a:r>
          </a:p>
          <a:p>
            <a:endParaRPr lang="en-US" dirty="0"/>
          </a:p>
          <a:p>
            <a:r>
              <a:rPr lang="en-US" dirty="0"/>
              <a:t>Now so far we are solving the regression problem assuming that we get to see all of the data at once.</a:t>
            </a:r>
          </a:p>
          <a:p>
            <a:endParaRPr lang="en-US" dirty="0"/>
          </a:p>
          <a:p>
            <a:r>
              <a:rPr lang="en-US" dirty="0"/>
              <a:t>But what if you only get to see it one data point at a time?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a:t>
            </a:fld>
            <a:endParaRPr lang="en-US"/>
          </a:p>
        </p:txBody>
      </p:sp>
    </p:spTree>
    <p:extLst>
      <p:ext uri="{BB962C8B-B14F-4D97-AF65-F5344CB8AC3E}">
        <p14:creationId xmlns:p14="http://schemas.microsoft.com/office/powerpoint/2010/main" val="1839711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 approximate total of m-squared-times-n-squared operations, which is a factor of “m” worse in aggregate!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11</a:t>
            </a:fld>
            <a:endParaRPr lang="en-US"/>
          </a:p>
        </p:txBody>
      </p:sp>
    </p:spTree>
    <p:extLst>
      <p:ext uri="{BB962C8B-B14F-4D97-AF65-F5344CB8AC3E}">
        <p14:creationId xmlns:p14="http://schemas.microsoft.com/office/powerpoint/2010/main" val="638507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need another approach.</a:t>
            </a:r>
          </a:p>
          <a:p>
            <a:endParaRPr lang="en-US" dirty="0"/>
          </a:p>
          <a:p>
            <a:r>
              <a:rPr lang="en-US" dirty="0"/>
              <a:t>First, some notation.</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12</a:t>
            </a:fld>
            <a:endParaRPr lang="en-US"/>
          </a:p>
        </p:txBody>
      </p:sp>
    </p:spTree>
    <p:extLst>
      <p:ext uri="{BB962C8B-B14F-4D97-AF65-F5344CB8AC3E}">
        <p14:creationId xmlns:p14="http://schemas.microsoft.com/office/powerpoint/2010/main" val="406607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we have two ways to view the data matrix.</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13</a:t>
            </a:fld>
            <a:endParaRPr lang="en-US"/>
          </a:p>
        </p:txBody>
      </p:sp>
    </p:spTree>
    <p:extLst>
      <p:ext uri="{BB962C8B-B14F-4D97-AF65-F5344CB8AC3E}">
        <p14:creationId xmlns:p14="http://schemas.microsoft.com/office/powerpoint/2010/main" val="2580250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is “by column.”</a:t>
            </a:r>
          </a:p>
          <a:p>
            <a:endParaRPr lang="en-US" dirty="0"/>
          </a:p>
          <a:p>
            <a:r>
              <a:rPr lang="en-US" dirty="0"/>
              <a:t>Let’s say there are n+1 columns.</a:t>
            </a:r>
          </a:p>
        </p:txBody>
      </p:sp>
      <p:sp>
        <p:nvSpPr>
          <p:cNvPr id="4" name="Slide Number Placeholder 3"/>
          <p:cNvSpPr>
            <a:spLocks noGrp="1"/>
          </p:cNvSpPr>
          <p:nvPr>
            <p:ph type="sldNum" sz="quarter" idx="10"/>
          </p:nvPr>
        </p:nvSpPr>
        <p:spPr/>
        <p:txBody>
          <a:bodyPr/>
          <a:lstStyle/>
          <a:p>
            <a:fld id="{AB81F886-8654-8C47-A174-271FD89A872A}" type="slidenum">
              <a:rPr lang="en-US" smtClean="0"/>
              <a:t>14</a:t>
            </a:fld>
            <a:endParaRPr lang="en-US"/>
          </a:p>
        </p:txBody>
      </p:sp>
    </p:spTree>
    <p:extLst>
      <p:ext uri="{BB962C8B-B14F-4D97-AF65-F5344CB8AC3E}">
        <p14:creationId xmlns:p14="http://schemas.microsoft.com/office/powerpoint/2010/main" val="1189477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column refers to a predictor variable, except the last column, which has all one values.</a:t>
            </a:r>
          </a:p>
        </p:txBody>
      </p:sp>
      <p:sp>
        <p:nvSpPr>
          <p:cNvPr id="4" name="Slide Number Placeholder 3"/>
          <p:cNvSpPr>
            <a:spLocks noGrp="1"/>
          </p:cNvSpPr>
          <p:nvPr>
            <p:ph type="sldNum" sz="quarter" idx="10"/>
          </p:nvPr>
        </p:nvSpPr>
        <p:spPr/>
        <p:txBody>
          <a:bodyPr/>
          <a:lstStyle/>
          <a:p>
            <a:fld id="{AB81F886-8654-8C47-A174-271FD89A872A}" type="slidenum">
              <a:rPr lang="en-US" smtClean="0"/>
              <a:t>15</a:t>
            </a:fld>
            <a:endParaRPr lang="en-US"/>
          </a:p>
        </p:txBody>
      </p:sp>
    </p:spTree>
    <p:extLst>
      <p:ext uri="{BB962C8B-B14F-4D97-AF65-F5344CB8AC3E}">
        <p14:creationId xmlns:p14="http://schemas.microsoft.com/office/powerpoint/2010/main" val="629563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equivalent view is by rows.</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16</a:t>
            </a:fld>
            <a:endParaRPr lang="en-US"/>
          </a:p>
        </p:txBody>
      </p:sp>
    </p:spTree>
    <p:extLst>
      <p:ext uri="{BB962C8B-B14F-4D97-AF65-F5344CB8AC3E}">
        <p14:creationId xmlns:p14="http://schemas.microsoft.com/office/powerpoint/2010/main" val="1591769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m rows is an observation.</a:t>
            </a:r>
          </a:p>
          <a:p>
            <a:endParaRPr lang="en-US" dirty="0"/>
          </a:p>
          <a:p>
            <a:r>
              <a:rPr lang="en-US" dirty="0"/>
              <a:t>We’ll use x-hat when referring to observations, and the “transpose” reminds us when we need to view an observation as a row vector.</a:t>
            </a:r>
          </a:p>
        </p:txBody>
      </p:sp>
      <p:sp>
        <p:nvSpPr>
          <p:cNvPr id="4" name="Slide Number Placeholder 3"/>
          <p:cNvSpPr>
            <a:spLocks noGrp="1"/>
          </p:cNvSpPr>
          <p:nvPr>
            <p:ph type="sldNum" sz="quarter" idx="10"/>
          </p:nvPr>
        </p:nvSpPr>
        <p:spPr/>
        <p:txBody>
          <a:bodyPr/>
          <a:lstStyle/>
          <a:p>
            <a:fld id="{AB81F886-8654-8C47-A174-271FD89A872A}" type="slidenum">
              <a:rPr lang="en-US" smtClean="0"/>
              <a:t>17</a:t>
            </a:fld>
            <a:endParaRPr lang="en-US"/>
          </a:p>
        </p:txBody>
      </p:sp>
    </p:spTree>
    <p:extLst>
      <p:ext uri="{BB962C8B-B14F-4D97-AF65-F5344CB8AC3E}">
        <p14:creationId xmlns:p14="http://schemas.microsoft.com/office/powerpoint/2010/main" val="318503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online setting.</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18</a:t>
            </a:fld>
            <a:endParaRPr lang="en-US"/>
          </a:p>
        </p:txBody>
      </p:sp>
    </p:spTree>
    <p:extLst>
      <p:ext uri="{BB962C8B-B14F-4D97-AF65-F5344CB8AC3E}">
        <p14:creationId xmlns:p14="http://schemas.microsoft.com/office/powerpoint/2010/main" val="190626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k-</a:t>
            </a:r>
            <a:r>
              <a:rPr lang="en-US" dirty="0" err="1"/>
              <a:t>th</a:t>
            </a:r>
            <a:r>
              <a:rPr lang="en-US" dirty="0"/>
              <a:t> data point, x-hat-k, and its response, y-k, arrive.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19</a:t>
            </a:fld>
            <a:endParaRPr lang="en-US"/>
          </a:p>
        </p:txBody>
      </p:sp>
    </p:spTree>
    <p:extLst>
      <p:ext uri="{BB962C8B-B14F-4D97-AF65-F5344CB8AC3E}">
        <p14:creationId xmlns:p14="http://schemas.microsoft.com/office/powerpoint/2010/main" val="3789535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suppose theta-hat-of-k is our current parameters estimate.</a:t>
            </a:r>
          </a:p>
        </p:txBody>
      </p:sp>
      <p:sp>
        <p:nvSpPr>
          <p:cNvPr id="4" name="Slide Number Placeholder 3"/>
          <p:cNvSpPr>
            <a:spLocks noGrp="1"/>
          </p:cNvSpPr>
          <p:nvPr>
            <p:ph type="sldNum" sz="quarter" idx="10"/>
          </p:nvPr>
        </p:nvSpPr>
        <p:spPr/>
        <p:txBody>
          <a:bodyPr/>
          <a:lstStyle/>
          <a:p>
            <a:fld id="{AB81F886-8654-8C47-A174-271FD89A872A}" type="slidenum">
              <a:rPr lang="en-US" smtClean="0"/>
              <a:t>20</a:t>
            </a:fld>
            <a:endParaRPr lang="en-US"/>
          </a:p>
        </p:txBody>
      </p:sp>
    </p:spTree>
    <p:extLst>
      <p:ext uri="{BB962C8B-B14F-4D97-AF65-F5344CB8AC3E}">
        <p14:creationId xmlns:p14="http://schemas.microsoft.com/office/powerpoint/2010/main" val="3195179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case, you still want to fit a model using whatever data you’ve seen so far.</a:t>
            </a:r>
          </a:p>
          <a:p>
            <a:endParaRPr lang="en-US" dirty="0"/>
          </a:p>
          <a:p>
            <a:r>
              <a:rPr lang="en-US" dirty="0"/>
              <a:t>But then, when you get a new data point, you want to update the model to reflect the new information.</a:t>
            </a:r>
          </a:p>
          <a:p>
            <a:endParaRPr lang="en-US" dirty="0"/>
          </a:p>
          <a:p>
            <a:r>
              <a:rPr lang="en-US" dirty="0"/>
              <a:t>This lesson is about just such a method to do so.</a:t>
            </a:r>
          </a:p>
        </p:txBody>
      </p:sp>
      <p:sp>
        <p:nvSpPr>
          <p:cNvPr id="4" name="Slide Number Placeholder 3"/>
          <p:cNvSpPr>
            <a:spLocks noGrp="1"/>
          </p:cNvSpPr>
          <p:nvPr>
            <p:ph type="sldNum" sz="quarter" idx="10"/>
          </p:nvPr>
        </p:nvSpPr>
        <p:spPr/>
        <p:txBody>
          <a:bodyPr/>
          <a:lstStyle/>
          <a:p>
            <a:fld id="{AB81F886-8654-8C47-A174-271FD89A872A}" type="slidenum">
              <a:rPr lang="en-US" smtClean="0"/>
              <a:t>2</a:t>
            </a:fld>
            <a:endParaRPr lang="en-US"/>
          </a:p>
        </p:txBody>
      </p:sp>
    </p:spTree>
    <p:extLst>
      <p:ext uri="{BB962C8B-B14F-4D97-AF65-F5344CB8AC3E}">
        <p14:creationId xmlns:p14="http://schemas.microsoft.com/office/powerpoint/2010/main" val="1811940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computational goal is to update this estimate, producing a new estimate, theta-hat-of-k-plus-one.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21</a:t>
            </a:fld>
            <a:endParaRPr lang="en-US"/>
          </a:p>
        </p:txBody>
      </p:sp>
    </p:spTree>
    <p:extLst>
      <p:ext uri="{BB962C8B-B14F-4D97-AF65-F5344CB8AC3E}">
        <p14:creationId xmlns:p14="http://schemas.microsoft.com/office/powerpoint/2010/main" val="3424290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initial, albeit flawed, idea.</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22</a:t>
            </a:fld>
            <a:endParaRPr lang="en-US"/>
          </a:p>
        </p:txBody>
      </p:sp>
    </p:spTree>
    <p:extLst>
      <p:ext uri="{BB962C8B-B14F-4D97-AF65-F5344CB8AC3E}">
        <p14:creationId xmlns:p14="http://schemas.microsoft.com/office/powerpoint/2010/main" val="3339762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r-k be the k-</a:t>
            </a:r>
            <a:r>
              <a:rPr lang="en-US" dirty="0" err="1"/>
              <a:t>th</a:t>
            </a:r>
            <a:r>
              <a:rPr lang="en-US" dirty="0"/>
              <a:t> residual.</a:t>
            </a:r>
          </a:p>
          <a:p>
            <a:endParaRPr lang="en-US" dirty="0"/>
          </a:p>
          <a:p>
            <a:r>
              <a:rPr lang="en-US" dirty="0"/>
              <a:t>That is, the difference between the true response, y-k, and the predicted response, x-hat-k transpose times theta-hat-k.</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23</a:t>
            </a:fld>
            <a:endParaRPr lang="en-US"/>
          </a:p>
        </p:txBody>
      </p:sp>
    </p:spTree>
    <p:extLst>
      <p:ext uri="{BB962C8B-B14F-4D97-AF65-F5344CB8AC3E}">
        <p14:creationId xmlns:p14="http://schemas.microsoft.com/office/powerpoint/2010/main" val="2743322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the k-</a:t>
            </a:r>
            <a:r>
              <a:rPr lang="en-US" dirty="0" err="1"/>
              <a:t>th</a:t>
            </a:r>
            <a:r>
              <a:rPr lang="en-US" dirty="0"/>
              <a:t> residual is zero, but that’s unlikely.</a:t>
            </a:r>
          </a:p>
          <a:p>
            <a:endParaRPr lang="en-US" dirty="0"/>
          </a:p>
          <a:p>
            <a:r>
              <a:rPr lang="en-US" dirty="0"/>
              <a:t>After all, our model estimate, theta-hat-k, is based only on points we’ve seen so far, not the new point nor any future points.</a:t>
            </a:r>
          </a:p>
        </p:txBody>
      </p:sp>
      <p:sp>
        <p:nvSpPr>
          <p:cNvPr id="4" name="Slide Number Placeholder 3"/>
          <p:cNvSpPr>
            <a:spLocks noGrp="1"/>
          </p:cNvSpPr>
          <p:nvPr>
            <p:ph type="sldNum" sz="quarter" idx="10"/>
          </p:nvPr>
        </p:nvSpPr>
        <p:spPr/>
        <p:txBody>
          <a:bodyPr/>
          <a:lstStyle/>
          <a:p>
            <a:fld id="{AB81F886-8654-8C47-A174-271FD89A872A}" type="slidenum">
              <a:rPr lang="en-US" smtClean="0"/>
              <a:t>24</a:t>
            </a:fld>
            <a:endParaRPr lang="en-US"/>
          </a:p>
        </p:txBody>
      </p:sp>
    </p:spTree>
    <p:extLst>
      <p:ext uri="{BB962C8B-B14F-4D97-AF65-F5344CB8AC3E}">
        <p14:creationId xmlns:p14="http://schemas.microsoft.com/office/powerpoint/2010/main" val="1267826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to “correct” the current parameter estimate.</a:t>
            </a:r>
          </a:p>
        </p:txBody>
      </p:sp>
      <p:sp>
        <p:nvSpPr>
          <p:cNvPr id="4" name="Slide Number Placeholder 3"/>
          <p:cNvSpPr>
            <a:spLocks noGrp="1"/>
          </p:cNvSpPr>
          <p:nvPr>
            <p:ph type="sldNum" sz="quarter" idx="10"/>
          </p:nvPr>
        </p:nvSpPr>
        <p:spPr/>
        <p:txBody>
          <a:bodyPr/>
          <a:lstStyle/>
          <a:p>
            <a:fld id="{AB81F886-8654-8C47-A174-271FD89A872A}" type="slidenum">
              <a:rPr lang="en-US" smtClean="0"/>
              <a:t>25</a:t>
            </a:fld>
            <a:endParaRPr lang="en-US"/>
          </a:p>
        </p:txBody>
      </p:sp>
    </p:spTree>
    <p:extLst>
      <p:ext uri="{BB962C8B-B14F-4D97-AF65-F5344CB8AC3E}">
        <p14:creationId xmlns:p14="http://schemas.microsoft.com/office/powerpoint/2010/main" val="2223956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relative to the current estimate, let’s “add” a correction, Delta-k, to get a new estimate.</a:t>
            </a:r>
          </a:p>
          <a:p>
            <a:endParaRPr lang="en-US" dirty="0"/>
          </a:p>
          <a:p>
            <a:r>
              <a:rPr lang="en-US" dirty="0"/>
              <a:t>What should Delta-k be?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26</a:t>
            </a:fld>
            <a:endParaRPr lang="en-US"/>
          </a:p>
        </p:txBody>
      </p:sp>
    </p:spTree>
    <p:extLst>
      <p:ext uri="{BB962C8B-B14F-4D97-AF65-F5344CB8AC3E}">
        <p14:creationId xmlns:p14="http://schemas.microsoft.com/office/powerpoint/2010/main" val="3539464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choose Delta-k to be this quantity:</a:t>
            </a:r>
          </a:p>
          <a:p>
            <a:endParaRPr lang="en-US" dirty="0"/>
          </a:p>
          <a:p>
            <a:r>
              <a:rPr lang="en-US" dirty="0"/>
              <a:t>X-hat-k divided by its length-squared, times r-k.</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27</a:t>
            </a:fld>
            <a:endParaRPr lang="en-US"/>
          </a:p>
        </p:txBody>
      </p:sp>
    </p:spTree>
    <p:extLst>
      <p:ext uri="{BB962C8B-B14F-4D97-AF65-F5344CB8AC3E}">
        <p14:creationId xmlns:p14="http://schemas.microsoft.com/office/powerpoint/2010/main" val="3659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can show that this new estimate zeroes-out the error on the k-</a:t>
            </a:r>
            <a:r>
              <a:rPr lang="en-US" dirty="0" err="1"/>
              <a:t>th</a:t>
            </a:r>
            <a:r>
              <a:rPr lang="en-US" dirty="0"/>
              <a:t> data point.</a:t>
            </a:r>
          </a:p>
          <a:p>
            <a:endParaRPr lang="en-US" dirty="0"/>
          </a:p>
          <a:p>
            <a:r>
              <a:rPr lang="en-US" dirty="0"/>
              <a:t>So what’s the flaw in this scheme?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28</a:t>
            </a:fld>
            <a:endParaRPr lang="en-US"/>
          </a:p>
        </p:txBody>
      </p:sp>
    </p:spTree>
    <p:extLst>
      <p:ext uri="{BB962C8B-B14F-4D97-AF65-F5344CB8AC3E}">
        <p14:creationId xmlns:p14="http://schemas.microsoft.com/office/powerpoint/2010/main" val="2497416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might get this point right but break all previous predictions!</a:t>
            </a:r>
          </a:p>
          <a:p>
            <a:endParaRPr lang="en-US" dirty="0"/>
          </a:p>
          <a:p>
            <a:r>
              <a:rPr lang="en-US" dirty="0"/>
              <a:t>Remember, we want parameter estimates that are “good” on all the data.</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29</a:t>
            </a:fld>
            <a:endParaRPr lang="en-US"/>
          </a:p>
        </p:txBody>
      </p:sp>
    </p:spTree>
    <p:extLst>
      <p:ext uri="{BB962C8B-B14F-4D97-AF65-F5344CB8AC3E}">
        <p14:creationId xmlns:p14="http://schemas.microsoft.com/office/powerpoint/2010/main" val="2056053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back to the drawing board.</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30</a:t>
            </a:fld>
            <a:endParaRPr lang="en-US"/>
          </a:p>
        </p:txBody>
      </p:sp>
    </p:spTree>
    <p:extLst>
      <p:ext uri="{BB962C8B-B14F-4D97-AF65-F5344CB8AC3E}">
        <p14:creationId xmlns:p14="http://schemas.microsoft.com/office/powerpoint/2010/main" val="108781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refer to this algorithm as being “online.”</a:t>
            </a:r>
          </a:p>
        </p:txBody>
      </p:sp>
      <p:sp>
        <p:nvSpPr>
          <p:cNvPr id="4" name="Slide Number Placeholder 3"/>
          <p:cNvSpPr>
            <a:spLocks noGrp="1"/>
          </p:cNvSpPr>
          <p:nvPr>
            <p:ph type="sldNum" sz="quarter" idx="10"/>
          </p:nvPr>
        </p:nvSpPr>
        <p:spPr/>
        <p:txBody>
          <a:bodyPr/>
          <a:lstStyle/>
          <a:p>
            <a:fld id="{AB81F886-8654-8C47-A174-271FD89A872A}" type="slidenum">
              <a:rPr lang="en-US" smtClean="0"/>
              <a:t>3</a:t>
            </a:fld>
            <a:endParaRPr lang="en-US"/>
          </a:p>
        </p:txBody>
      </p:sp>
    </p:spTree>
    <p:extLst>
      <p:ext uri="{BB962C8B-B14F-4D97-AF65-F5344CB8AC3E}">
        <p14:creationId xmlns:p14="http://schemas.microsoft.com/office/powerpoint/2010/main" val="233068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hack of that initial idea.</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31</a:t>
            </a:fld>
            <a:endParaRPr lang="en-US"/>
          </a:p>
        </p:txBody>
      </p:sp>
    </p:spTree>
    <p:extLst>
      <p:ext uri="{BB962C8B-B14F-4D97-AF65-F5344CB8AC3E}">
        <p14:creationId xmlns:p14="http://schemas.microsoft.com/office/powerpoint/2010/main" val="399004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the original idea for a correction step?</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32</a:t>
            </a:fld>
            <a:endParaRPr lang="en-US"/>
          </a:p>
        </p:txBody>
      </p:sp>
    </p:spTree>
    <p:extLst>
      <p:ext uri="{BB962C8B-B14F-4D97-AF65-F5344CB8AC3E}">
        <p14:creationId xmlns:p14="http://schemas.microsoft.com/office/powerpoint/2010/main" val="3485121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multiply it by a “fudge factor,” phi.</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33</a:t>
            </a:fld>
            <a:endParaRPr lang="en-US"/>
          </a:p>
        </p:txBody>
      </p:sp>
    </p:spTree>
    <p:extLst>
      <p:ext uri="{BB962C8B-B14F-4D97-AF65-F5344CB8AC3E}">
        <p14:creationId xmlns:p14="http://schemas.microsoft.com/office/powerpoint/2010/main" val="2871893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 suppose you pick phi between zero and one.</a:t>
            </a:r>
          </a:p>
          <a:p>
            <a:endParaRPr lang="en-US" dirty="0"/>
          </a:p>
          <a:p>
            <a:r>
              <a:rPr lang="en-US" dirty="0"/>
              <a:t>Then, instead of taking a “full step” in the direction of the new data point, you’re taking a partial step.</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34</a:t>
            </a:fld>
            <a:endParaRPr lang="en-US"/>
          </a:p>
        </p:txBody>
      </p:sp>
    </p:spTree>
    <p:extLst>
      <p:ext uri="{BB962C8B-B14F-4D97-AF65-F5344CB8AC3E}">
        <p14:creationId xmlns:p14="http://schemas.microsoft.com/office/powerpoint/2010/main" val="2750854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while it seems like a bad hack, there’s actually some theory to guide us in our choice of a value for phi.</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35</a:t>
            </a:fld>
            <a:endParaRPr lang="en-US"/>
          </a:p>
        </p:txBody>
      </p:sp>
    </p:spTree>
    <p:extLst>
      <p:ext uri="{BB962C8B-B14F-4D97-AF65-F5344CB8AC3E}">
        <p14:creationId xmlns:p14="http://schemas.microsoft.com/office/powerpoint/2010/main" val="1958874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lambda-max be the largest eigenvalue of X-transpose-X.</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36</a:t>
            </a:fld>
            <a:endParaRPr lang="en-US"/>
          </a:p>
        </p:txBody>
      </p:sp>
    </p:spTree>
    <p:extLst>
      <p:ext uri="{BB962C8B-B14F-4D97-AF65-F5344CB8AC3E}">
        <p14:creationId xmlns:p14="http://schemas.microsoft.com/office/powerpoint/2010/main" val="3597430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consider any phi between 0 and 2 divided by this eigenvalue.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37</a:t>
            </a:fld>
            <a:endParaRPr lang="en-US"/>
          </a:p>
        </p:txBody>
      </p:sp>
    </p:spTree>
    <p:extLst>
      <p:ext uri="{BB962C8B-B14F-4D97-AF65-F5344CB8AC3E}">
        <p14:creationId xmlns:p14="http://schemas.microsoft.com/office/powerpoint/2010/main" val="3287705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in the limit, the estimated parameter will approach the exact solution!</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38</a:t>
            </a:fld>
            <a:endParaRPr lang="en-US"/>
          </a:p>
        </p:txBody>
      </p:sp>
    </p:spTree>
    <p:extLst>
      <p:ext uri="{BB962C8B-B14F-4D97-AF65-F5344CB8AC3E}">
        <p14:creationId xmlns:p14="http://schemas.microsoft.com/office/powerpoint/2010/main" val="4149318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hack, including the analysis about how to choose phi, is known as the least-mean-square algorithm.</a:t>
            </a:r>
          </a:p>
          <a:p>
            <a:endParaRPr lang="en-US" dirty="0"/>
          </a:p>
          <a:p>
            <a:r>
              <a:rPr lang="en-US" dirty="0"/>
              <a:t>It’s pretty simple and neat, except for one thing.</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39</a:t>
            </a:fld>
            <a:endParaRPr lang="en-US"/>
          </a:p>
        </p:txBody>
      </p:sp>
    </p:spTree>
    <p:extLst>
      <p:ext uri="{BB962C8B-B14F-4D97-AF65-F5344CB8AC3E}">
        <p14:creationId xmlns:p14="http://schemas.microsoft.com/office/powerpoint/2010/main" val="383943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might not have any idea what this largest eigenvalue is until we’ve seen all of the data!</a:t>
            </a:r>
          </a:p>
        </p:txBody>
      </p:sp>
      <p:sp>
        <p:nvSpPr>
          <p:cNvPr id="4" name="Slide Number Placeholder 3"/>
          <p:cNvSpPr>
            <a:spLocks noGrp="1"/>
          </p:cNvSpPr>
          <p:nvPr>
            <p:ph type="sldNum" sz="quarter" idx="10"/>
          </p:nvPr>
        </p:nvSpPr>
        <p:spPr/>
        <p:txBody>
          <a:bodyPr/>
          <a:lstStyle/>
          <a:p>
            <a:fld id="{AB81F886-8654-8C47-A174-271FD89A872A}" type="slidenum">
              <a:rPr lang="en-US" smtClean="0"/>
              <a:t>40</a:t>
            </a:fld>
            <a:endParaRPr lang="en-US"/>
          </a:p>
        </p:txBody>
      </p:sp>
    </p:spTree>
    <p:extLst>
      <p:ext uri="{BB962C8B-B14F-4D97-AF65-F5344CB8AC3E}">
        <p14:creationId xmlns:p14="http://schemas.microsoft.com/office/powerpoint/2010/main" val="1416949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synonym is “incremental.”</a:t>
            </a:r>
          </a:p>
          <a:p>
            <a:endParaRPr lang="en-US" dirty="0"/>
          </a:p>
          <a:p>
            <a:r>
              <a:rPr lang="en-US" dirty="0"/>
              <a:t>Again, the idea is that you see only one or maybe a few data points at a time.</a:t>
            </a:r>
          </a:p>
        </p:txBody>
      </p:sp>
      <p:sp>
        <p:nvSpPr>
          <p:cNvPr id="4" name="Slide Number Placeholder 3"/>
          <p:cNvSpPr>
            <a:spLocks noGrp="1"/>
          </p:cNvSpPr>
          <p:nvPr>
            <p:ph type="sldNum" sz="quarter" idx="10"/>
          </p:nvPr>
        </p:nvSpPr>
        <p:spPr/>
        <p:txBody>
          <a:bodyPr/>
          <a:lstStyle/>
          <a:p>
            <a:fld id="{AB81F886-8654-8C47-A174-271FD89A872A}" type="slidenum">
              <a:rPr lang="en-US" smtClean="0"/>
              <a:t>5</a:t>
            </a:fld>
            <a:endParaRPr lang="en-US"/>
          </a:p>
        </p:txBody>
      </p:sp>
    </p:spTree>
    <p:extLst>
      <p:ext uri="{BB962C8B-B14F-4D97-AF65-F5344CB8AC3E}">
        <p14:creationId xmlns:p14="http://schemas.microsoft.com/office/powerpoint/2010/main" val="3372500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stands, this online LMS scheme is not very satisfying, as it doesn’t seem immediately obvious how to make it work.</a:t>
            </a:r>
          </a:p>
          <a:p>
            <a:endParaRPr lang="en-US" dirty="0"/>
          </a:p>
          <a:p>
            <a:r>
              <a:rPr lang="en-US" dirty="0"/>
              <a:t>For that, what I’d like you to do now is switch to a notebook we created that walks you through some additional details.</a:t>
            </a:r>
          </a:p>
          <a:p>
            <a:endParaRPr lang="en-US" dirty="0"/>
          </a:p>
          <a:p>
            <a:r>
              <a:rPr lang="en-US" dirty="0"/>
              <a:t>It will summarize the LMS procedure and have you do some experiments to get a feel for how you might make it work in practice.</a:t>
            </a:r>
          </a:p>
        </p:txBody>
      </p:sp>
      <p:sp>
        <p:nvSpPr>
          <p:cNvPr id="4" name="Slide Number Placeholder 3"/>
          <p:cNvSpPr>
            <a:spLocks noGrp="1"/>
          </p:cNvSpPr>
          <p:nvPr>
            <p:ph type="sldNum" sz="quarter" idx="10"/>
          </p:nvPr>
        </p:nvSpPr>
        <p:spPr/>
        <p:txBody>
          <a:bodyPr/>
          <a:lstStyle/>
          <a:p>
            <a:fld id="{AB81F886-8654-8C47-A174-271FD89A872A}" type="slidenum">
              <a:rPr lang="en-US" smtClean="0"/>
              <a:t>41</a:t>
            </a:fld>
            <a:endParaRPr lang="en-US"/>
          </a:p>
        </p:txBody>
      </p:sp>
    </p:spTree>
    <p:extLst>
      <p:ext uri="{BB962C8B-B14F-4D97-AF65-F5344CB8AC3E}">
        <p14:creationId xmlns:p14="http://schemas.microsoft.com/office/powerpoint/2010/main" val="2415703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as you might have guessed, what we just sketched is just one of many other ideas for an online algorithm that look similar but try to improve on the LMS idea.</a:t>
            </a:r>
          </a:p>
          <a:p>
            <a:endParaRPr lang="en-US" dirty="0"/>
          </a:p>
          <a:p>
            <a:r>
              <a:rPr lang="en-US" dirty="0"/>
              <a:t>I hope this discussion, as well as the notebook, will be a good starting point for you to explore both batched and online techniques for this analysis problem along with many others.</a:t>
            </a:r>
          </a:p>
          <a:p>
            <a:endParaRPr lang="en-US" dirty="0"/>
          </a:p>
          <a:p>
            <a:r>
              <a:rPr lang="en-US"/>
              <a:t>Happy coding!</a:t>
            </a:r>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42</a:t>
            </a:fld>
            <a:endParaRPr lang="en-US"/>
          </a:p>
        </p:txBody>
      </p:sp>
    </p:spTree>
    <p:extLst>
      <p:ext uri="{BB962C8B-B14F-4D97-AF65-F5344CB8AC3E}">
        <p14:creationId xmlns:p14="http://schemas.microsoft.com/office/powerpoint/2010/main" val="230351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contrast, the methods you’ve seen so far are “offline” or “batched.”</a:t>
            </a:r>
          </a:p>
          <a:p>
            <a:endParaRPr lang="en-US" dirty="0"/>
          </a:p>
          <a:p>
            <a:r>
              <a:rPr lang="en-US" dirty="0"/>
              <a:t>They assume you see all the data at once.</a:t>
            </a:r>
          </a:p>
          <a:p>
            <a:endParaRPr lang="en-US" dirty="0"/>
          </a:p>
          <a:p>
            <a:r>
              <a:rPr lang="en-US" dirty="0"/>
              <a:t>So why the distinction?</a:t>
            </a:r>
          </a:p>
        </p:txBody>
      </p:sp>
      <p:sp>
        <p:nvSpPr>
          <p:cNvPr id="4" name="Slide Number Placeholder 3"/>
          <p:cNvSpPr>
            <a:spLocks noGrp="1"/>
          </p:cNvSpPr>
          <p:nvPr>
            <p:ph type="sldNum" sz="quarter" idx="10"/>
          </p:nvPr>
        </p:nvSpPr>
        <p:spPr/>
        <p:txBody>
          <a:bodyPr/>
          <a:lstStyle/>
          <a:p>
            <a:fld id="{AB81F886-8654-8C47-A174-271FD89A872A}" type="slidenum">
              <a:rPr lang="en-US" smtClean="0"/>
              <a:t>6</a:t>
            </a:fld>
            <a:endParaRPr lang="en-US"/>
          </a:p>
        </p:txBody>
      </p:sp>
    </p:spTree>
    <p:extLst>
      <p:ext uri="{BB962C8B-B14F-4D97-AF65-F5344CB8AC3E}">
        <p14:creationId xmlns:p14="http://schemas.microsoft.com/office/powerpoint/2010/main" val="2036248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linear regression, recall that you need to solve the normal equations.</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7</a:t>
            </a:fld>
            <a:endParaRPr lang="en-US"/>
          </a:p>
        </p:txBody>
      </p:sp>
    </p:spTree>
    <p:extLst>
      <p:ext uri="{BB962C8B-B14F-4D97-AF65-F5344CB8AC3E}">
        <p14:creationId xmlns:p14="http://schemas.microsoft.com/office/powerpoint/2010/main" val="894842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it once incurs a running time cost of m-times-n-squared, where m is the number of observations and n is the number of predictors.</a:t>
            </a:r>
          </a:p>
          <a:p>
            <a:endParaRPr lang="en-US" dirty="0"/>
          </a:p>
          <a:p>
            <a:r>
              <a:rPr lang="en-US" dirty="0"/>
              <a:t>That’s reasonable – at least it’s linear in the number of observations.</a:t>
            </a:r>
          </a:p>
        </p:txBody>
      </p:sp>
      <p:sp>
        <p:nvSpPr>
          <p:cNvPr id="4" name="Slide Number Placeholder 3"/>
          <p:cNvSpPr>
            <a:spLocks noGrp="1"/>
          </p:cNvSpPr>
          <p:nvPr>
            <p:ph type="sldNum" sz="quarter" idx="10"/>
          </p:nvPr>
        </p:nvSpPr>
        <p:spPr/>
        <p:txBody>
          <a:bodyPr/>
          <a:lstStyle/>
          <a:p>
            <a:fld id="{AB81F886-8654-8C47-A174-271FD89A872A}" type="slidenum">
              <a:rPr lang="en-US" smtClean="0"/>
              <a:t>8</a:t>
            </a:fld>
            <a:endParaRPr lang="en-US"/>
          </a:p>
        </p:txBody>
      </p:sp>
    </p:spTree>
    <p:extLst>
      <p:ext uri="{BB962C8B-B14F-4D97-AF65-F5344CB8AC3E}">
        <p14:creationId xmlns:p14="http://schemas.microsoft.com/office/powerpoint/2010/main" val="1070203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you see one point at a time, and you solve the normal equations from scratch each time.</a:t>
            </a:r>
          </a:p>
          <a:p>
            <a:endParaRPr lang="en-US" dirty="0"/>
          </a:p>
          <a:p>
            <a:r>
              <a:rPr lang="en-US" dirty="0"/>
              <a:t>What would that cost?</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9</a:t>
            </a:fld>
            <a:endParaRPr lang="en-US"/>
          </a:p>
        </p:txBody>
      </p:sp>
    </p:spTree>
    <p:extLst>
      <p:ext uri="{BB962C8B-B14F-4D97-AF65-F5344CB8AC3E}">
        <p14:creationId xmlns:p14="http://schemas.microsoft.com/office/powerpoint/2010/main" val="24565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cost would be this series: n-squared plus 2-n-squared + 3-n-squared and so on up to m-n-squared.</a:t>
            </a:r>
          </a:p>
        </p:txBody>
      </p:sp>
      <p:sp>
        <p:nvSpPr>
          <p:cNvPr id="4" name="Slide Number Placeholder 3"/>
          <p:cNvSpPr>
            <a:spLocks noGrp="1"/>
          </p:cNvSpPr>
          <p:nvPr>
            <p:ph type="sldNum" sz="quarter" idx="10"/>
          </p:nvPr>
        </p:nvSpPr>
        <p:spPr/>
        <p:txBody>
          <a:bodyPr/>
          <a:lstStyle/>
          <a:p>
            <a:fld id="{AB81F886-8654-8C47-A174-271FD89A872A}" type="slidenum">
              <a:rPr lang="en-US" smtClean="0"/>
              <a:t>10</a:t>
            </a:fld>
            <a:endParaRPr lang="en-US"/>
          </a:p>
        </p:txBody>
      </p:sp>
    </p:spTree>
    <p:extLst>
      <p:ext uri="{BB962C8B-B14F-4D97-AF65-F5344CB8AC3E}">
        <p14:creationId xmlns:p14="http://schemas.microsoft.com/office/powerpoint/2010/main" val="1247924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7650" y="274639"/>
            <a:ext cx="6121165" cy="712848"/>
          </a:xfrm>
          <a:prstGeom prst="rect">
            <a:avLst/>
          </a:prstGeom>
        </p:spPr>
        <p:txBody>
          <a:bodyPr/>
          <a:lstStyle>
            <a:lvl1pPr algn="l">
              <a:defRPr lang="en-US" sz="4000" b="0" i="0" kern="1200" dirty="0">
                <a:solidFill>
                  <a:schemeClr val="tx1"/>
                </a:solidFill>
                <a:latin typeface="Vitesse Bold"/>
                <a:ea typeface="Vitesse" charset="0"/>
                <a:cs typeface="Vitesse Bold"/>
              </a:defRPr>
            </a:lvl1pPr>
          </a:lstStyle>
          <a:p>
            <a:r>
              <a:rPr lang="en-US" dirty="0"/>
              <a:t>Course title</a:t>
            </a:r>
          </a:p>
        </p:txBody>
      </p:sp>
      <p:sp>
        <p:nvSpPr>
          <p:cNvPr id="6" name="Text Placeholder 5"/>
          <p:cNvSpPr>
            <a:spLocks noGrp="1"/>
          </p:cNvSpPr>
          <p:nvPr>
            <p:ph type="body" sz="quarter" idx="10" hasCustomPrompt="1"/>
          </p:nvPr>
        </p:nvSpPr>
        <p:spPr>
          <a:xfrm>
            <a:off x="266461" y="796333"/>
            <a:ext cx="5672951" cy="542236"/>
          </a:xfrm>
          <a:prstGeom prst="rect">
            <a:avLst/>
          </a:prstGeom>
        </p:spPr>
        <p:txBody>
          <a:bodyPr/>
          <a:lstStyle>
            <a:lvl1pPr marL="0" indent="0">
              <a:buNone/>
              <a:defRPr lang="en-US" sz="30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7" name="Text Placeholder 5"/>
          <p:cNvSpPr>
            <a:spLocks noGrp="1"/>
          </p:cNvSpPr>
          <p:nvPr>
            <p:ph type="body" sz="quarter" idx="11"/>
          </p:nvPr>
        </p:nvSpPr>
        <p:spPr>
          <a:xfrm>
            <a:off x="247648" y="2292985"/>
            <a:ext cx="5095759"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8" name="Text Placeholder 5"/>
          <p:cNvSpPr>
            <a:spLocks noGrp="1"/>
          </p:cNvSpPr>
          <p:nvPr>
            <p:ph type="body" sz="quarter" idx="12" hasCustomPrompt="1"/>
          </p:nvPr>
        </p:nvSpPr>
        <p:spPr>
          <a:xfrm>
            <a:off x="238241" y="2650975"/>
            <a:ext cx="4888796"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9" name="Text Placeholder 5"/>
          <p:cNvSpPr>
            <a:spLocks noGrp="1"/>
          </p:cNvSpPr>
          <p:nvPr>
            <p:ph type="body" sz="quarter" idx="13" hasCustomPrompt="1"/>
          </p:nvPr>
        </p:nvSpPr>
        <p:spPr>
          <a:xfrm>
            <a:off x="247647" y="4379683"/>
            <a:ext cx="4305091"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2" name="Text Placeholder 5"/>
          <p:cNvSpPr>
            <a:spLocks noGrp="1"/>
          </p:cNvSpPr>
          <p:nvPr>
            <p:ph type="body" sz="quarter" idx="14" hasCustomPrompt="1"/>
          </p:nvPr>
        </p:nvSpPr>
        <p:spPr>
          <a:xfrm>
            <a:off x="247647" y="2896113"/>
            <a:ext cx="4794723"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4995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ull Page w/ Text + Graphic">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33538" y="1110075"/>
            <a:ext cx="3595277" cy="3612444"/>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6" name="Chart Placeholder 3"/>
          <p:cNvSpPr>
            <a:spLocks noGrp="1"/>
          </p:cNvSpPr>
          <p:nvPr>
            <p:ph type="chart" sz="quarter" idx="11"/>
          </p:nvPr>
        </p:nvSpPr>
        <p:spPr>
          <a:xfrm>
            <a:off x="3828815" y="1110075"/>
            <a:ext cx="4948296" cy="3612444"/>
          </a:xfrm>
          <a:prstGeom prst="rect">
            <a:avLst/>
          </a:prstGeom>
        </p:spPr>
        <p:txBody>
          <a:bodyPr/>
          <a:lstStyle>
            <a:lvl1pPr marL="0" indent="0">
              <a:buNone/>
              <a:defRPr/>
            </a:lvl1pPr>
          </a:lstStyle>
          <a:p>
            <a:endParaRPr lang="en-US" dirty="0"/>
          </a:p>
        </p:txBody>
      </p:sp>
      <p:sp>
        <p:nvSpPr>
          <p:cNvPr id="10" name="Title 1"/>
          <p:cNvSpPr>
            <a:spLocks noGrp="1"/>
          </p:cNvSpPr>
          <p:nvPr>
            <p:ph type="title"/>
          </p:nvPr>
        </p:nvSpPr>
        <p:spPr>
          <a:xfrm>
            <a:off x="252348" y="274678"/>
            <a:ext cx="8186095"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48481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ull Page w/ Graphic">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252349" y="1093392"/>
            <a:ext cx="8110832" cy="3739377"/>
          </a:xfrm>
          <a:prstGeom prst="rect">
            <a:avLst/>
          </a:prstGeom>
        </p:spPr>
        <p:txBody>
          <a:bodyPr/>
          <a:lstStyle>
            <a:lvl1pPr marL="0" indent="0">
              <a:buNone/>
              <a:defRPr/>
            </a:lvl1pPr>
          </a:lstStyle>
          <a:p>
            <a:endParaRPr lang="en-US" dirty="0"/>
          </a:p>
        </p:txBody>
      </p:sp>
      <p:sp>
        <p:nvSpPr>
          <p:cNvPr id="5" name="Title 1"/>
          <p:cNvSpPr>
            <a:spLocks noGrp="1"/>
          </p:cNvSpPr>
          <p:nvPr>
            <p:ph type="title"/>
          </p:nvPr>
        </p:nvSpPr>
        <p:spPr>
          <a:xfrm>
            <a:off x="252348" y="274678"/>
            <a:ext cx="8186095"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Head 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88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alf Page BLANK">
    <p:spTree>
      <p:nvGrpSpPr>
        <p:cNvPr id="1" name=""/>
        <p:cNvGrpSpPr/>
        <p:nvPr/>
      </p:nvGrpSpPr>
      <p:grpSpPr>
        <a:xfrm>
          <a:off x="0" y="0"/>
          <a:ext cx="0" cy="0"/>
          <a:chOff x="0" y="0"/>
          <a:chExt cx="0" cy="0"/>
        </a:xfrm>
      </p:grpSpPr>
      <p:sp>
        <p:nvSpPr>
          <p:cNvPr id="2"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3628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Half Page w/ Bullets">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52349" y="1268453"/>
            <a:ext cx="4611277" cy="3473979"/>
          </a:xfrm>
          <a:prstGeom prst="rect">
            <a:avLst/>
          </a:prstGeom>
        </p:spPr>
        <p:txBody>
          <a:bodyPr/>
          <a:lstStyle>
            <a:lvl1pPr marL="0" indent="0">
              <a:buNone/>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600">
                <a:latin typeface="Helvetica" charset="0"/>
                <a:ea typeface="Helvetica" charset="0"/>
                <a:cs typeface="Helvetica" charset="0"/>
              </a:defRPr>
            </a:lvl3pPr>
            <a:lvl4pPr>
              <a:defRPr sz="1600">
                <a:latin typeface="Helvetica" charset="0"/>
                <a:ea typeface="Helvetica" charset="0"/>
                <a:cs typeface="Helvetica" charset="0"/>
              </a:defRPr>
            </a:lvl4pPr>
            <a:lvl5pPr>
              <a:defRPr sz="14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9686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alf Page w/ Tex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52349" y="1268453"/>
            <a:ext cx="4705350" cy="3562526"/>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4"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58256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alf Page w/ Graphic">
    <p:spTree>
      <p:nvGrpSpPr>
        <p:cNvPr id="1" name=""/>
        <p:cNvGrpSpPr/>
        <p:nvPr/>
      </p:nvGrpSpPr>
      <p:grpSpPr>
        <a:xfrm>
          <a:off x="0" y="0"/>
          <a:ext cx="0" cy="0"/>
          <a:chOff x="0" y="0"/>
          <a:chExt cx="0" cy="0"/>
        </a:xfrm>
      </p:grpSpPr>
      <p:sp>
        <p:nvSpPr>
          <p:cNvPr id="6" name="Chart Placeholder 3"/>
          <p:cNvSpPr>
            <a:spLocks noGrp="1"/>
          </p:cNvSpPr>
          <p:nvPr>
            <p:ph type="chart" sz="quarter" idx="10"/>
          </p:nvPr>
        </p:nvSpPr>
        <p:spPr>
          <a:xfrm>
            <a:off x="252349" y="1104932"/>
            <a:ext cx="4213956" cy="3739377"/>
          </a:xfrm>
          <a:prstGeom prst="rect">
            <a:avLst/>
          </a:prstGeom>
        </p:spPr>
        <p:txBody>
          <a:bodyPr/>
          <a:lstStyle>
            <a:lvl1pPr marL="0" indent="0">
              <a:buNone/>
              <a:defRPr/>
            </a:lvl1pPr>
          </a:lstStyle>
          <a:p>
            <a:endParaRPr lang="en-US" dirty="0"/>
          </a:p>
        </p:txBody>
      </p:sp>
      <p:sp>
        <p:nvSpPr>
          <p:cNvPr id="5"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262148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age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7650" y="274639"/>
            <a:ext cx="8595313" cy="712848"/>
          </a:xfrm>
          <a:prstGeom prst="rect">
            <a:avLst/>
          </a:prstGeom>
        </p:spPr>
        <p:txBody>
          <a:bodyPr/>
          <a:lstStyle>
            <a:lvl1pPr algn="l">
              <a:defRPr lang="en-US" sz="4000" b="0" i="0" kern="1200" dirty="0">
                <a:solidFill>
                  <a:schemeClr val="tx1"/>
                </a:solidFill>
                <a:latin typeface="Vitesse Bold"/>
                <a:ea typeface="Vitesse" charset="0"/>
                <a:cs typeface="Vitesse Bold"/>
              </a:defRPr>
            </a:lvl1pPr>
          </a:lstStyle>
          <a:p>
            <a:r>
              <a:rPr lang="en-US" dirty="0"/>
              <a:t>Course title</a:t>
            </a:r>
          </a:p>
        </p:txBody>
      </p:sp>
      <p:sp>
        <p:nvSpPr>
          <p:cNvPr id="10" name="Text Placeholder 5"/>
          <p:cNvSpPr>
            <a:spLocks noGrp="1"/>
          </p:cNvSpPr>
          <p:nvPr>
            <p:ph type="body" sz="quarter" idx="10" hasCustomPrompt="1"/>
          </p:nvPr>
        </p:nvSpPr>
        <p:spPr>
          <a:xfrm>
            <a:off x="266461" y="796333"/>
            <a:ext cx="8576502" cy="542236"/>
          </a:xfrm>
          <a:prstGeom prst="rect">
            <a:avLst/>
          </a:prstGeom>
        </p:spPr>
        <p:txBody>
          <a:bodyPr/>
          <a:lstStyle>
            <a:lvl1pPr marL="0" indent="0">
              <a:buNone/>
              <a:defRPr lang="en-US" sz="30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11" name="Text Placeholder 5"/>
          <p:cNvSpPr>
            <a:spLocks noGrp="1"/>
          </p:cNvSpPr>
          <p:nvPr>
            <p:ph type="body" sz="quarter" idx="11"/>
          </p:nvPr>
        </p:nvSpPr>
        <p:spPr>
          <a:xfrm>
            <a:off x="247648" y="2292985"/>
            <a:ext cx="8595315"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12" name="Text Placeholder 5"/>
          <p:cNvSpPr>
            <a:spLocks noGrp="1"/>
          </p:cNvSpPr>
          <p:nvPr>
            <p:ph type="body" sz="quarter" idx="12" hasCustomPrompt="1"/>
          </p:nvPr>
        </p:nvSpPr>
        <p:spPr>
          <a:xfrm>
            <a:off x="238241" y="2650975"/>
            <a:ext cx="8604722"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13" name="Text Placeholder 5"/>
          <p:cNvSpPr>
            <a:spLocks noGrp="1"/>
          </p:cNvSpPr>
          <p:nvPr>
            <p:ph type="body" sz="quarter" idx="13" hasCustomPrompt="1"/>
          </p:nvPr>
        </p:nvSpPr>
        <p:spPr>
          <a:xfrm>
            <a:off x="247647" y="4379683"/>
            <a:ext cx="8143760"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4" name="Text Placeholder 5"/>
          <p:cNvSpPr>
            <a:spLocks noGrp="1"/>
          </p:cNvSpPr>
          <p:nvPr>
            <p:ph type="body" sz="quarter" idx="14" hasCustomPrompt="1"/>
          </p:nvPr>
        </p:nvSpPr>
        <p:spPr>
          <a:xfrm>
            <a:off x="247647" y="2896113"/>
            <a:ext cx="8595316"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8605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ull Page Blank">
    <p:spTree>
      <p:nvGrpSpPr>
        <p:cNvPr id="1" name=""/>
        <p:cNvGrpSpPr/>
        <p:nvPr/>
      </p:nvGrpSpPr>
      <p:grpSpPr>
        <a:xfrm>
          <a:off x="0" y="0"/>
          <a:ext cx="0" cy="0"/>
          <a:chOff x="0" y="0"/>
          <a:chExt cx="0" cy="0"/>
        </a:xfrm>
      </p:grpSpPr>
      <p:sp>
        <p:nvSpPr>
          <p:cNvPr id="4" name="Title 1"/>
          <p:cNvSpPr>
            <a:spLocks noGrp="1"/>
          </p:cNvSpPr>
          <p:nvPr>
            <p:ph type="title"/>
          </p:nvPr>
        </p:nvSpPr>
        <p:spPr>
          <a:xfrm>
            <a:off x="252349" y="274678"/>
            <a:ext cx="8562392"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158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Page w/ Bullets">
    <p:spTree>
      <p:nvGrpSpPr>
        <p:cNvPr id="1" name=""/>
        <p:cNvGrpSpPr/>
        <p:nvPr/>
      </p:nvGrpSpPr>
      <p:grpSpPr>
        <a:xfrm>
          <a:off x="0" y="0"/>
          <a:ext cx="0" cy="0"/>
          <a:chOff x="0" y="0"/>
          <a:chExt cx="0" cy="0"/>
        </a:xfrm>
      </p:grpSpPr>
      <p:sp>
        <p:nvSpPr>
          <p:cNvPr id="10" name="Content Placeholder 5"/>
          <p:cNvSpPr>
            <a:spLocks noGrp="1"/>
          </p:cNvSpPr>
          <p:nvPr>
            <p:ph sz="quarter" idx="10"/>
          </p:nvPr>
        </p:nvSpPr>
        <p:spPr>
          <a:xfrm>
            <a:off x="252349" y="1268453"/>
            <a:ext cx="8280166" cy="3519917"/>
          </a:xfrm>
          <a:prstGeom prst="rect">
            <a:avLst/>
          </a:prstGeom>
        </p:spPr>
        <p:txBody>
          <a:bodyPr/>
          <a:lstStyle>
            <a:lvl1pPr>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600">
                <a:latin typeface="Helvetica" charset="0"/>
                <a:ea typeface="Helvetica" charset="0"/>
                <a:cs typeface="Helvetica" charset="0"/>
              </a:defRPr>
            </a:lvl3pPr>
            <a:lvl4pPr>
              <a:defRPr sz="1400">
                <a:latin typeface="Helvetica" charset="0"/>
                <a:ea typeface="Helvetica" charset="0"/>
                <a:cs typeface="Helvetica" charset="0"/>
              </a:defRPr>
            </a:lvl4pPr>
            <a:lvl5pPr>
              <a:defRPr sz="12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52349" y="274678"/>
            <a:ext cx="8280166"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723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ull Page w/ Text">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52347" y="1268453"/>
            <a:ext cx="8449503" cy="3286125"/>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 </a:t>
            </a:r>
          </a:p>
          <a:p>
            <a:r>
              <a:rPr lang="en-US" sz="1800" dirty="0"/>
              <a:t>of the printing and typesetting industry. </a:t>
            </a:r>
            <a:r>
              <a:rPr lang="en-US" sz="1800" dirty="0" err="1"/>
              <a:t>Lorem</a:t>
            </a:r>
            <a:r>
              <a:rPr lang="en-US" sz="1800" dirty="0"/>
              <a:t> </a:t>
            </a:r>
            <a:r>
              <a:rPr lang="en-US" sz="1800" dirty="0" err="1"/>
              <a:t>Ipsum</a:t>
            </a:r>
            <a:r>
              <a:rPr lang="en-US" sz="1800" dirty="0"/>
              <a:t> has been the industry's standard dummy text ever since the 1500s, when an unknown printer took a galley of type and scrambled it to make a type specimen book. </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5" name="Title 1"/>
          <p:cNvSpPr>
            <a:spLocks noGrp="1"/>
          </p:cNvSpPr>
          <p:nvPr>
            <p:ph type="title"/>
          </p:nvPr>
        </p:nvSpPr>
        <p:spPr>
          <a:xfrm>
            <a:off x="252348" y="274678"/>
            <a:ext cx="8449503"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 Id="rId3"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63171388"/>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68" r:id="rId3"/>
    <p:sldLayoutId id="2147483660" r:id="rId4"/>
    <p:sldLayoutId id="214748366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58200" y="4793747"/>
            <a:ext cx="613954" cy="276783"/>
          </a:xfrm>
          <a:prstGeom prst="rect">
            <a:avLst/>
          </a:prstGeom>
        </p:spPr>
      </p:pic>
    </p:spTree>
    <p:extLst>
      <p:ext uri="{BB962C8B-B14F-4D97-AF65-F5344CB8AC3E}">
        <p14:creationId xmlns:p14="http://schemas.microsoft.com/office/powerpoint/2010/main" val="254288057"/>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5" r:id="rId4"/>
    <p:sldLayoutId id="2147483672" r:id="rId5"/>
    <p:sldLayoutId id="2147483666" r:id="rId6"/>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0358668"/>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6667" y="262218"/>
            <a:ext cx="5691763" cy="712848"/>
          </a:xfrm>
        </p:spPr>
        <p:txBody>
          <a:bodyPr/>
          <a:lstStyle/>
          <a:p>
            <a:pPr>
              <a:lnSpc>
                <a:spcPct val="80000"/>
              </a:lnSpc>
            </a:pPr>
            <a:r>
              <a:rPr lang="en-US" dirty="0"/>
              <a:t>Introduction to Computing for Data Analysis</a:t>
            </a:r>
            <a:endParaRPr lang="en-US" b="0" dirty="0">
              <a:latin typeface="Vitesse Bold"/>
              <a:cs typeface="Vitesse Bold"/>
            </a:endParaRPr>
          </a:p>
        </p:txBody>
      </p:sp>
      <p:sp>
        <p:nvSpPr>
          <p:cNvPr id="3" name="Text Placeholder 2"/>
          <p:cNvSpPr>
            <a:spLocks noGrp="1"/>
          </p:cNvSpPr>
          <p:nvPr>
            <p:ph type="body" sz="quarter" idx="10"/>
          </p:nvPr>
        </p:nvSpPr>
        <p:spPr>
          <a:xfrm>
            <a:off x="216667" y="1710026"/>
            <a:ext cx="5279783" cy="542236"/>
          </a:xfrm>
        </p:spPr>
        <p:txBody>
          <a:bodyPr/>
          <a:lstStyle/>
          <a:p>
            <a:r>
              <a:rPr lang="en-US" sz="2600" dirty="0"/>
              <a:t>Linear regression</a:t>
            </a:r>
          </a:p>
        </p:txBody>
      </p:sp>
      <p:sp>
        <p:nvSpPr>
          <p:cNvPr id="4" name="Text Placeholder 3"/>
          <p:cNvSpPr>
            <a:spLocks noGrp="1"/>
          </p:cNvSpPr>
          <p:nvPr>
            <p:ph type="body" sz="quarter" idx="11"/>
          </p:nvPr>
        </p:nvSpPr>
        <p:spPr>
          <a:xfrm>
            <a:off x="216668" y="3125353"/>
            <a:ext cx="4305091" cy="432669"/>
          </a:xfrm>
        </p:spPr>
        <p:txBody>
          <a:bodyPr anchor="ctr"/>
          <a:lstStyle/>
          <a:p>
            <a:endParaRPr lang="en-US" dirty="0"/>
          </a:p>
          <a:p>
            <a:r>
              <a:rPr lang="en-US" dirty="0"/>
              <a:t>Richard </a:t>
            </a:r>
            <a:r>
              <a:rPr lang="en-US" dirty="0" err="1"/>
              <a:t>Vuduc</a:t>
            </a:r>
            <a:r>
              <a:rPr lang="en-US" dirty="0"/>
              <a:t>, Ph.D. </a:t>
            </a:r>
          </a:p>
        </p:txBody>
      </p:sp>
      <p:sp>
        <p:nvSpPr>
          <p:cNvPr id="5" name="Text Placeholder 4"/>
          <p:cNvSpPr>
            <a:spLocks noGrp="1"/>
          </p:cNvSpPr>
          <p:nvPr>
            <p:ph type="body" sz="quarter" idx="12"/>
          </p:nvPr>
        </p:nvSpPr>
        <p:spPr>
          <a:xfrm>
            <a:off x="216668" y="3503332"/>
            <a:ext cx="4305091" cy="254281"/>
          </a:xfrm>
        </p:spPr>
        <p:txBody>
          <a:bodyPr/>
          <a:lstStyle/>
          <a:p>
            <a:r>
              <a:rPr lang="en-US" dirty="0"/>
              <a:t>Associate Professor </a:t>
            </a:r>
          </a:p>
        </p:txBody>
      </p:sp>
      <p:sp>
        <p:nvSpPr>
          <p:cNvPr id="6" name="Text Placeholder 5"/>
          <p:cNvSpPr>
            <a:spLocks noGrp="1"/>
          </p:cNvSpPr>
          <p:nvPr>
            <p:ph type="body" sz="quarter" idx="13"/>
          </p:nvPr>
        </p:nvSpPr>
        <p:spPr>
          <a:xfrm>
            <a:off x="216668" y="4337351"/>
            <a:ext cx="4305091" cy="681037"/>
          </a:xfrm>
        </p:spPr>
        <p:txBody>
          <a:bodyPr/>
          <a:lstStyle/>
          <a:p>
            <a:r>
              <a:rPr lang="en-US" dirty="0"/>
              <a:t>An online algorithm</a:t>
            </a:r>
          </a:p>
        </p:txBody>
      </p:sp>
      <p:sp>
        <p:nvSpPr>
          <p:cNvPr id="7" name="Text Placeholder 6"/>
          <p:cNvSpPr>
            <a:spLocks noGrp="1"/>
          </p:cNvSpPr>
          <p:nvPr>
            <p:ph type="body" sz="quarter" idx="14"/>
          </p:nvPr>
        </p:nvSpPr>
        <p:spPr>
          <a:xfrm>
            <a:off x="227250" y="3736711"/>
            <a:ext cx="4305091" cy="322253"/>
          </a:xfrm>
        </p:spPr>
        <p:txBody>
          <a:bodyPr/>
          <a:lstStyle/>
          <a:p>
            <a:r>
              <a:rPr lang="en-US" dirty="0"/>
              <a:t>School of Computational Science and Engineering</a:t>
            </a:r>
          </a:p>
        </p:txBody>
      </p:sp>
      <p:sp>
        <p:nvSpPr>
          <p:cNvPr id="8" name="TextBox 7"/>
          <p:cNvSpPr txBox="1"/>
          <p:nvPr/>
        </p:nvSpPr>
        <p:spPr>
          <a:xfrm>
            <a:off x="7375490" y="5807947"/>
            <a:ext cx="914400" cy="914400"/>
          </a:xfrm>
          <a:prstGeom prst="rect">
            <a:avLst/>
          </a:prstGeom>
        </p:spPr>
        <p:txBody>
          <a:bodyPr vert="horz" wrap="none" lIns="91440" tIns="45720" rIns="91440" bIns="45720" rtlCol="0">
            <a:normAutofit/>
          </a:bodyPr>
          <a:lstStyle/>
          <a:p>
            <a:pPr algn="l">
              <a:lnSpc>
                <a:spcPts val="1200"/>
              </a:lnSpc>
            </a:pPr>
            <a:endParaRPr lang="en-US" sz="1200" dirty="0">
              <a:solidFill>
                <a:srgbClr val="000000"/>
              </a:solidFill>
              <a:latin typeface="Helvetica"/>
              <a:cs typeface="Helvetica"/>
            </a:endParaRPr>
          </a:p>
        </p:txBody>
      </p:sp>
    </p:spTree>
    <p:extLst>
      <p:ext uri="{BB962C8B-B14F-4D97-AF65-F5344CB8AC3E}">
        <p14:creationId xmlns:p14="http://schemas.microsoft.com/office/powerpoint/2010/main" val="836153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577D2BE-BD5E-4B91-A1F7-01DA280A7D1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278649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B8003D4-C1D8-4893-8136-F333E8F5D89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67775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A0F09EA-9A8F-4A35-B97B-333B8E3029E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563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BA04031-73E7-47AB-A4B5-E12A25E678A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170920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8E40EA21-057C-4920-95A5-AB48154A06E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1507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112E4A5-410E-4680-8633-140863B9D6A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882305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030AE8F-660C-4D27-872B-7FF03D2F597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96402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13E07F3-F653-4AF6-B985-518FFFE29EC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628994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E3329C6-24DE-440A-A19C-2113F216F4A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17541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CA98677-4EA9-489F-887A-AF9D6093E23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28051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6667" y="262218"/>
            <a:ext cx="5691763" cy="712848"/>
          </a:xfrm>
        </p:spPr>
        <p:txBody>
          <a:bodyPr/>
          <a:lstStyle/>
          <a:p>
            <a:pPr>
              <a:lnSpc>
                <a:spcPct val="80000"/>
              </a:lnSpc>
            </a:pPr>
            <a:r>
              <a:rPr lang="en-US" dirty="0"/>
              <a:t>Introduction to Computing for Data Analysis</a:t>
            </a:r>
            <a:endParaRPr lang="en-US" b="0" dirty="0">
              <a:latin typeface="Vitesse Bold"/>
              <a:cs typeface="Vitesse Bold"/>
            </a:endParaRPr>
          </a:p>
        </p:txBody>
      </p:sp>
      <p:sp>
        <p:nvSpPr>
          <p:cNvPr id="3" name="Text Placeholder 2"/>
          <p:cNvSpPr>
            <a:spLocks noGrp="1"/>
          </p:cNvSpPr>
          <p:nvPr>
            <p:ph type="body" sz="quarter" idx="10"/>
          </p:nvPr>
        </p:nvSpPr>
        <p:spPr>
          <a:xfrm>
            <a:off x="216667" y="1710026"/>
            <a:ext cx="5279783" cy="542236"/>
          </a:xfrm>
        </p:spPr>
        <p:txBody>
          <a:bodyPr/>
          <a:lstStyle/>
          <a:p>
            <a:r>
              <a:rPr lang="en-US" sz="2600" dirty="0"/>
              <a:t>Linear regression</a:t>
            </a:r>
          </a:p>
        </p:txBody>
      </p:sp>
      <p:sp>
        <p:nvSpPr>
          <p:cNvPr id="4" name="Text Placeholder 3"/>
          <p:cNvSpPr>
            <a:spLocks noGrp="1"/>
          </p:cNvSpPr>
          <p:nvPr>
            <p:ph type="body" sz="quarter" idx="11"/>
          </p:nvPr>
        </p:nvSpPr>
        <p:spPr>
          <a:xfrm>
            <a:off x="216668" y="3125353"/>
            <a:ext cx="4305091" cy="432669"/>
          </a:xfrm>
        </p:spPr>
        <p:txBody>
          <a:bodyPr anchor="ctr"/>
          <a:lstStyle/>
          <a:p>
            <a:endParaRPr lang="en-US" dirty="0"/>
          </a:p>
          <a:p>
            <a:r>
              <a:rPr lang="en-US" dirty="0"/>
              <a:t>Richard </a:t>
            </a:r>
            <a:r>
              <a:rPr lang="en-US" dirty="0" err="1"/>
              <a:t>Vuduc</a:t>
            </a:r>
            <a:r>
              <a:rPr lang="en-US" dirty="0"/>
              <a:t>, Ph.D. </a:t>
            </a:r>
          </a:p>
        </p:txBody>
      </p:sp>
      <p:sp>
        <p:nvSpPr>
          <p:cNvPr id="5" name="Text Placeholder 4"/>
          <p:cNvSpPr>
            <a:spLocks noGrp="1"/>
          </p:cNvSpPr>
          <p:nvPr>
            <p:ph type="body" sz="quarter" idx="12"/>
          </p:nvPr>
        </p:nvSpPr>
        <p:spPr>
          <a:xfrm>
            <a:off x="216668" y="3503332"/>
            <a:ext cx="4305091" cy="254281"/>
          </a:xfrm>
        </p:spPr>
        <p:txBody>
          <a:bodyPr/>
          <a:lstStyle/>
          <a:p>
            <a:r>
              <a:rPr lang="en-US" dirty="0"/>
              <a:t>Associate Professor </a:t>
            </a:r>
          </a:p>
        </p:txBody>
      </p:sp>
      <p:sp>
        <p:nvSpPr>
          <p:cNvPr id="6" name="Text Placeholder 5"/>
          <p:cNvSpPr>
            <a:spLocks noGrp="1"/>
          </p:cNvSpPr>
          <p:nvPr>
            <p:ph type="body" sz="quarter" idx="13"/>
          </p:nvPr>
        </p:nvSpPr>
        <p:spPr>
          <a:xfrm>
            <a:off x="216668" y="4337351"/>
            <a:ext cx="4305091" cy="681037"/>
          </a:xfrm>
        </p:spPr>
        <p:txBody>
          <a:bodyPr/>
          <a:lstStyle/>
          <a:p>
            <a:r>
              <a:rPr lang="en-US" dirty="0"/>
              <a:t>An online algorithm</a:t>
            </a:r>
          </a:p>
        </p:txBody>
      </p:sp>
      <p:sp>
        <p:nvSpPr>
          <p:cNvPr id="7" name="Text Placeholder 6"/>
          <p:cNvSpPr>
            <a:spLocks noGrp="1"/>
          </p:cNvSpPr>
          <p:nvPr>
            <p:ph type="body" sz="quarter" idx="14"/>
          </p:nvPr>
        </p:nvSpPr>
        <p:spPr>
          <a:xfrm>
            <a:off x="227250" y="3736711"/>
            <a:ext cx="4305091" cy="322253"/>
          </a:xfrm>
        </p:spPr>
        <p:txBody>
          <a:bodyPr/>
          <a:lstStyle/>
          <a:p>
            <a:r>
              <a:rPr lang="en-US" dirty="0"/>
              <a:t>School of Computational Science and Engineering</a:t>
            </a:r>
          </a:p>
        </p:txBody>
      </p:sp>
      <p:sp>
        <p:nvSpPr>
          <p:cNvPr id="8" name="TextBox 7"/>
          <p:cNvSpPr txBox="1"/>
          <p:nvPr/>
        </p:nvSpPr>
        <p:spPr>
          <a:xfrm>
            <a:off x="7375490" y="5807947"/>
            <a:ext cx="914400" cy="914400"/>
          </a:xfrm>
          <a:prstGeom prst="rect">
            <a:avLst/>
          </a:prstGeom>
        </p:spPr>
        <p:txBody>
          <a:bodyPr vert="horz" wrap="none" lIns="91440" tIns="45720" rIns="91440" bIns="45720" rtlCol="0">
            <a:normAutofit/>
          </a:bodyPr>
          <a:lstStyle/>
          <a:p>
            <a:pPr algn="l">
              <a:lnSpc>
                <a:spcPts val="1200"/>
              </a:lnSpc>
            </a:pPr>
            <a:endParaRPr lang="en-US" sz="1200" dirty="0">
              <a:solidFill>
                <a:srgbClr val="000000"/>
              </a:solidFill>
              <a:latin typeface="Helvetica"/>
              <a:cs typeface="Helvetica"/>
            </a:endParaRPr>
          </a:p>
        </p:txBody>
      </p:sp>
    </p:spTree>
    <p:extLst>
      <p:ext uri="{BB962C8B-B14F-4D97-AF65-F5344CB8AC3E}">
        <p14:creationId xmlns:p14="http://schemas.microsoft.com/office/powerpoint/2010/main" val="1363134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B1440A2-8C97-42B8-931D-A6FD9EFD6E9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70107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AE24145-A228-4599-94F4-8DFC89B2CAF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65298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7D76F40-8B86-49AB-8A44-755E1AE48E6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619305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4EAC1EC-0B9D-416C-BD5E-8693BDBEE06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99006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32C2682-4EEE-4785-A560-0F4C2D55469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89140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39BA6AD-D7A7-41EA-BD4D-97D09458999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330880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221E076-3459-4C2D-AAD7-23157BE772E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7737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30BD12A-094B-44D2-B68F-60154C45C42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12599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5D20502-F924-4992-8656-1441FB25DCD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27503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949A9CD-8067-4244-8B16-550A2767BAC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115472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7BFB26C8-D193-4641-A440-8396A76E304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9849445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EA51B1A-A63F-412F-AE79-154A5C15F49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741926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C068F18-09EA-4F92-AA87-21AA79CCDB4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705623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DF03501-D32F-4B74-8381-B9B897CD75A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1900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2408D2D1-02CA-4DCE-97B9-694A9C64097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44404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F30A639-BD6F-441B-AB69-854830BE957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85357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B1F747EC-782C-4E53-87AB-708AC6F008C5}"/>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1400568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903C921D-8EB0-440D-B8A1-6CA72B73D47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948080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38397262-40C1-459C-9F21-2676BF660C6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29558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8009E28-0833-4C98-AC42-343F1BFB737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295842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9AE43DF-F0C1-457A-A5B0-E1EADE18B88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92237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A21A799B-BEAE-44D2-8FD3-04212B9EA277}"/>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80693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15163CE-E9B9-4DCC-90B0-0C386E77014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243821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4382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966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28E6B4B-2757-4322-A8F0-26FE5CA796E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1744405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5E8137-BEF3-41B5-B211-A1ED578064B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301459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4BDD2414-A6A3-4820-BED8-7AD74BC94411}"/>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22762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E33C794-8345-4377-82BF-3033886AC99C}"/>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62781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1CBFB82E-C454-4ABF-A78D-94C04601907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75660349"/>
      </p:ext>
    </p:extLst>
  </p:cSld>
  <p:clrMapOvr>
    <a:masterClrMapping/>
  </p:clrMapOvr>
  <p:timing>
    <p:tnLst>
      <p:par>
        <p:cTn id="1" dur="indefinite" restart="never" nodeType="tmRoot"/>
      </p:par>
    </p:tnLst>
  </p:timing>
</p:sld>
</file>

<file path=ppt/theme/theme1.xml><?xml version="1.0" encoding="utf-8"?>
<a:theme xmlns:a="http://schemas.openxmlformats.org/drawingml/2006/main" name="Half Page Sla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lnSpc>
            <a:spcPts val="1200"/>
          </a:lnSpc>
          <a:defRPr sz="1200" dirty="0" smtClean="0">
            <a:solidFill>
              <a:srgbClr val="000000"/>
            </a:solidFill>
            <a:latin typeface="Helvetica"/>
            <a:cs typeface="Helvetica"/>
          </a:defRPr>
        </a:defPPr>
      </a:lstStyle>
    </a:txDef>
  </a:objectDefaults>
  <a:extraClrSchemeLst/>
</a:theme>
</file>

<file path=ppt/theme/theme2.xml><?xml version="1.0" encoding="utf-8"?>
<a:theme xmlns:a="http://schemas.openxmlformats.org/drawingml/2006/main" name="Full Page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ead Sho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3447</TotalTime>
  <Words>1050</Words>
  <Application>Microsoft Macintosh PowerPoint</Application>
  <PresentationFormat>On-screen Show (16:9)</PresentationFormat>
  <Paragraphs>144</Paragraphs>
  <Slides>42</Slides>
  <Notes>41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42</vt:i4>
      </vt:variant>
    </vt:vector>
  </HeadingPairs>
  <TitlesOfParts>
    <vt:vector size="51" baseType="lpstr">
      <vt:lpstr>Arial</vt:lpstr>
      <vt:lpstr>Calibri</vt:lpstr>
      <vt:lpstr>Helvetica</vt:lpstr>
      <vt:lpstr>Vitesse</vt:lpstr>
      <vt:lpstr>Vitesse Bold</vt:lpstr>
      <vt:lpstr>Vitesse Medium</vt:lpstr>
      <vt:lpstr>Half Page Slash</vt:lpstr>
      <vt:lpstr>Full Page Layout</vt:lpstr>
      <vt:lpstr>Head Shot</vt:lpstr>
      <vt:lpstr>Introduction to Computing for Data Analysis</vt:lpstr>
      <vt:lpstr>Introduction to Computing for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www.gatech.edu</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DUALITY</dc:title>
  <dc:creator>Professional Education</dc:creator>
  <cp:lastModifiedBy>Microsoft Office User</cp:lastModifiedBy>
  <cp:revision>392</cp:revision>
  <dcterms:created xsi:type="dcterms:W3CDTF">2017-01-20T18:55:05Z</dcterms:created>
  <dcterms:modified xsi:type="dcterms:W3CDTF">2017-08-02T19:48:48Z</dcterms:modified>
</cp:coreProperties>
</file>